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1" r:id="rId4"/>
    <p:sldId id="258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AA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979097-56F4-4313-AD35-0BE5B17BB5B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4F1C191-0CED-40C1-A2FA-E739AF951430}">
      <dgm:prSet phldrT="[Текст]" custT="1"/>
      <dgm:spPr/>
      <dgm:t>
        <a:bodyPr/>
        <a:lstStyle/>
        <a:p>
          <a:r>
            <a:rPr lang="ru-RU" sz="1800" b="1" dirty="0" smtClean="0"/>
            <a:t>Строительство</a:t>
          </a:r>
          <a:endParaRPr lang="ru-RU" sz="1800" b="1" dirty="0"/>
        </a:p>
      </dgm:t>
    </dgm:pt>
    <dgm:pt modelId="{F2A18556-222C-4CC5-89C1-A2E59912075D}" type="parTrans" cxnId="{B408D303-05B4-4FF0-9E9D-87FDC6DCD375}">
      <dgm:prSet/>
      <dgm:spPr/>
      <dgm:t>
        <a:bodyPr/>
        <a:lstStyle/>
        <a:p>
          <a:endParaRPr lang="ru-RU"/>
        </a:p>
      </dgm:t>
    </dgm:pt>
    <dgm:pt modelId="{E5B6BC36-13BC-4B6E-BC65-B000CB77F8FE}" type="sibTrans" cxnId="{B408D303-05B4-4FF0-9E9D-87FDC6DCD375}">
      <dgm:prSet/>
      <dgm:spPr/>
      <dgm:t>
        <a:bodyPr/>
        <a:lstStyle/>
        <a:p>
          <a:endParaRPr lang="ru-RU"/>
        </a:p>
      </dgm:t>
    </dgm:pt>
    <dgm:pt modelId="{2E099836-EE47-44B6-9446-10529515C935}">
      <dgm:prSet phldrT="[Текст]"/>
      <dgm:spPr/>
      <dgm:t>
        <a:bodyPr/>
        <a:lstStyle/>
        <a:p>
          <a:r>
            <a:rPr lang="ru-RU" b="1" dirty="0" smtClean="0"/>
            <a:t>Содержание</a:t>
          </a:r>
          <a:endParaRPr lang="ru-RU" b="1" dirty="0"/>
        </a:p>
      </dgm:t>
    </dgm:pt>
    <dgm:pt modelId="{7DD54244-DA80-4212-B1CA-C3885728F5AF}" type="parTrans" cxnId="{725B9ED2-E07C-40EF-AB12-B930D5D2BE24}">
      <dgm:prSet/>
      <dgm:spPr/>
      <dgm:t>
        <a:bodyPr/>
        <a:lstStyle/>
        <a:p>
          <a:endParaRPr lang="ru-RU"/>
        </a:p>
      </dgm:t>
    </dgm:pt>
    <dgm:pt modelId="{9C11489A-A798-43BF-8EE6-2338346F2846}" type="sibTrans" cxnId="{725B9ED2-E07C-40EF-AB12-B930D5D2BE24}">
      <dgm:prSet/>
      <dgm:spPr/>
      <dgm:t>
        <a:bodyPr/>
        <a:lstStyle/>
        <a:p>
          <a:endParaRPr lang="ru-RU"/>
        </a:p>
      </dgm:t>
    </dgm:pt>
    <dgm:pt modelId="{6B2ABEB3-26E4-4A3E-BD2D-B5F443D15E13}">
      <dgm:prSet phldrT="[Текст]" custT="1"/>
      <dgm:spPr/>
      <dgm:t>
        <a:bodyPr/>
        <a:lstStyle/>
        <a:p>
          <a:r>
            <a:rPr lang="ru-RU" sz="1800" b="1" dirty="0" smtClean="0"/>
            <a:t>Реконструкция</a:t>
          </a:r>
          <a:endParaRPr lang="ru-RU" sz="1800" b="1" dirty="0"/>
        </a:p>
      </dgm:t>
    </dgm:pt>
    <dgm:pt modelId="{019A5BF1-FDC6-4285-80C1-E3C71CAB48CA}" type="parTrans" cxnId="{FECCA81A-013D-4286-BEA9-DAB8A0848AE8}">
      <dgm:prSet/>
      <dgm:spPr/>
      <dgm:t>
        <a:bodyPr/>
        <a:lstStyle/>
        <a:p>
          <a:endParaRPr lang="ru-RU"/>
        </a:p>
      </dgm:t>
    </dgm:pt>
    <dgm:pt modelId="{A6B22228-A5D2-4872-A3B6-095A9987CBE0}" type="sibTrans" cxnId="{FECCA81A-013D-4286-BEA9-DAB8A0848AE8}">
      <dgm:prSet/>
      <dgm:spPr/>
      <dgm:t>
        <a:bodyPr/>
        <a:lstStyle/>
        <a:p>
          <a:endParaRPr lang="ru-RU"/>
        </a:p>
      </dgm:t>
    </dgm:pt>
    <dgm:pt modelId="{E1F7BD0D-6D94-409A-A45A-25688FD861F1}" type="pres">
      <dgm:prSet presAssocID="{8A979097-56F4-4313-AD35-0BE5B17BB5B6}" presName="arrowDiagram" presStyleCnt="0">
        <dgm:presLayoutVars>
          <dgm:chMax val="5"/>
          <dgm:dir/>
          <dgm:resizeHandles val="exact"/>
        </dgm:presLayoutVars>
      </dgm:prSet>
      <dgm:spPr/>
    </dgm:pt>
    <dgm:pt modelId="{E07DAF02-6929-4B90-8735-67E07476C58E}" type="pres">
      <dgm:prSet presAssocID="{8A979097-56F4-4313-AD35-0BE5B17BB5B6}" presName="arrow" presStyleLbl="bgShp" presStyleIdx="0" presStyleCnt="1"/>
      <dgm:spPr/>
    </dgm:pt>
    <dgm:pt modelId="{319487BB-47AE-476A-8BF4-9EB6FE541D94}" type="pres">
      <dgm:prSet presAssocID="{8A979097-56F4-4313-AD35-0BE5B17BB5B6}" presName="arrowDiagram3" presStyleCnt="0"/>
      <dgm:spPr/>
    </dgm:pt>
    <dgm:pt modelId="{87871F31-5779-4EAB-A4B5-4C203901F4CD}" type="pres">
      <dgm:prSet presAssocID="{F4F1C191-0CED-40C1-A2FA-E739AF951430}" presName="bullet3a" presStyleLbl="node1" presStyleIdx="0" presStyleCnt="3"/>
      <dgm:spPr/>
    </dgm:pt>
    <dgm:pt modelId="{AC4E93B4-EDB8-4597-9022-FC0611F869E8}" type="pres">
      <dgm:prSet presAssocID="{F4F1C191-0CED-40C1-A2FA-E739AF951430}" presName="textBox3a" presStyleLbl="revTx" presStyleIdx="0" presStyleCnt="3" custScaleX="154609" custLinFactNeighborX="27667" custLinFactNeighborY="88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46294D-C53F-4DB6-B516-533F1649DE5C}" type="pres">
      <dgm:prSet presAssocID="{2E099836-EE47-44B6-9446-10529515C935}" presName="bullet3b" presStyleLbl="node1" presStyleIdx="1" presStyleCnt="3"/>
      <dgm:spPr/>
    </dgm:pt>
    <dgm:pt modelId="{FF5C8980-9D18-4C93-9255-16C9CE260A59}" type="pres">
      <dgm:prSet presAssocID="{2E099836-EE47-44B6-9446-10529515C935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A527D-F9DD-4873-9538-2CF861AF2FB5}" type="pres">
      <dgm:prSet presAssocID="{6B2ABEB3-26E4-4A3E-BD2D-B5F443D15E13}" presName="bullet3c" presStyleLbl="node1" presStyleIdx="2" presStyleCnt="3"/>
      <dgm:spPr/>
    </dgm:pt>
    <dgm:pt modelId="{086705B2-4BE6-432D-A972-E75F67110091}" type="pres">
      <dgm:prSet presAssocID="{6B2ABEB3-26E4-4A3E-BD2D-B5F443D15E13}" presName="textBox3c" presStyleLbl="revTx" presStyleIdx="2" presStyleCnt="3" custScaleX="133322" custLinFactNeighborX="15199" custLinFactNeighborY="2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BA5501-C8D9-4150-9AF0-AC4EAFD1C58F}" type="presOf" srcId="{2E099836-EE47-44B6-9446-10529515C935}" destId="{FF5C8980-9D18-4C93-9255-16C9CE260A59}" srcOrd="0" destOrd="0" presId="urn:microsoft.com/office/officeart/2005/8/layout/arrow2"/>
    <dgm:cxn modelId="{FECCA81A-013D-4286-BEA9-DAB8A0848AE8}" srcId="{8A979097-56F4-4313-AD35-0BE5B17BB5B6}" destId="{6B2ABEB3-26E4-4A3E-BD2D-B5F443D15E13}" srcOrd="2" destOrd="0" parTransId="{019A5BF1-FDC6-4285-80C1-E3C71CAB48CA}" sibTransId="{A6B22228-A5D2-4872-A3B6-095A9987CBE0}"/>
    <dgm:cxn modelId="{B408D303-05B4-4FF0-9E9D-87FDC6DCD375}" srcId="{8A979097-56F4-4313-AD35-0BE5B17BB5B6}" destId="{F4F1C191-0CED-40C1-A2FA-E739AF951430}" srcOrd="0" destOrd="0" parTransId="{F2A18556-222C-4CC5-89C1-A2E59912075D}" sibTransId="{E5B6BC36-13BC-4B6E-BC65-B000CB77F8FE}"/>
    <dgm:cxn modelId="{4051115D-C740-403E-826F-5189217891CA}" type="presOf" srcId="{6B2ABEB3-26E4-4A3E-BD2D-B5F443D15E13}" destId="{086705B2-4BE6-432D-A972-E75F67110091}" srcOrd="0" destOrd="0" presId="urn:microsoft.com/office/officeart/2005/8/layout/arrow2"/>
    <dgm:cxn modelId="{725B9ED2-E07C-40EF-AB12-B930D5D2BE24}" srcId="{8A979097-56F4-4313-AD35-0BE5B17BB5B6}" destId="{2E099836-EE47-44B6-9446-10529515C935}" srcOrd="1" destOrd="0" parTransId="{7DD54244-DA80-4212-B1CA-C3885728F5AF}" sibTransId="{9C11489A-A798-43BF-8EE6-2338346F2846}"/>
    <dgm:cxn modelId="{77779F55-EBC3-4F4C-9F2E-A6AD8B5BB3C7}" type="presOf" srcId="{8A979097-56F4-4313-AD35-0BE5B17BB5B6}" destId="{E1F7BD0D-6D94-409A-A45A-25688FD861F1}" srcOrd="0" destOrd="0" presId="urn:microsoft.com/office/officeart/2005/8/layout/arrow2"/>
    <dgm:cxn modelId="{683B9494-1E31-4CBE-A6EC-B30FC5293C4C}" type="presOf" srcId="{F4F1C191-0CED-40C1-A2FA-E739AF951430}" destId="{AC4E93B4-EDB8-4597-9022-FC0611F869E8}" srcOrd="0" destOrd="0" presId="urn:microsoft.com/office/officeart/2005/8/layout/arrow2"/>
    <dgm:cxn modelId="{20FF2B55-1695-4CD4-A0E8-C37F8664E279}" type="presParOf" srcId="{E1F7BD0D-6D94-409A-A45A-25688FD861F1}" destId="{E07DAF02-6929-4B90-8735-67E07476C58E}" srcOrd="0" destOrd="0" presId="urn:microsoft.com/office/officeart/2005/8/layout/arrow2"/>
    <dgm:cxn modelId="{0F753723-54D8-414D-82B5-189EB969CAD8}" type="presParOf" srcId="{E1F7BD0D-6D94-409A-A45A-25688FD861F1}" destId="{319487BB-47AE-476A-8BF4-9EB6FE541D94}" srcOrd="1" destOrd="0" presId="urn:microsoft.com/office/officeart/2005/8/layout/arrow2"/>
    <dgm:cxn modelId="{E7877325-E75C-4541-AC38-04735A342D40}" type="presParOf" srcId="{319487BB-47AE-476A-8BF4-9EB6FE541D94}" destId="{87871F31-5779-4EAB-A4B5-4C203901F4CD}" srcOrd="0" destOrd="0" presId="urn:microsoft.com/office/officeart/2005/8/layout/arrow2"/>
    <dgm:cxn modelId="{32B82019-4C1C-463A-B467-5E6C103A701A}" type="presParOf" srcId="{319487BB-47AE-476A-8BF4-9EB6FE541D94}" destId="{AC4E93B4-EDB8-4597-9022-FC0611F869E8}" srcOrd="1" destOrd="0" presId="urn:microsoft.com/office/officeart/2005/8/layout/arrow2"/>
    <dgm:cxn modelId="{8F501969-0118-4B13-AE8A-DA60E3F262B4}" type="presParOf" srcId="{319487BB-47AE-476A-8BF4-9EB6FE541D94}" destId="{2546294D-C53F-4DB6-B516-533F1649DE5C}" srcOrd="2" destOrd="0" presId="urn:microsoft.com/office/officeart/2005/8/layout/arrow2"/>
    <dgm:cxn modelId="{83FA8891-154C-4C9D-9DB4-2EB8B99F8835}" type="presParOf" srcId="{319487BB-47AE-476A-8BF4-9EB6FE541D94}" destId="{FF5C8980-9D18-4C93-9255-16C9CE260A59}" srcOrd="3" destOrd="0" presId="urn:microsoft.com/office/officeart/2005/8/layout/arrow2"/>
    <dgm:cxn modelId="{E350A786-D809-47BA-A63F-C954B610AF18}" type="presParOf" srcId="{319487BB-47AE-476A-8BF4-9EB6FE541D94}" destId="{0D2A527D-F9DD-4873-9538-2CF861AF2FB5}" srcOrd="4" destOrd="0" presId="urn:microsoft.com/office/officeart/2005/8/layout/arrow2"/>
    <dgm:cxn modelId="{EB611834-67D1-41FD-99D5-F95C0CAE088B}" type="presParOf" srcId="{319487BB-47AE-476A-8BF4-9EB6FE541D94}" destId="{086705B2-4BE6-432D-A972-E75F67110091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7DAF02-6929-4B90-8735-67E07476C58E}">
      <dsp:nvSpPr>
        <dsp:cNvPr id="0" name=""/>
        <dsp:cNvSpPr/>
      </dsp:nvSpPr>
      <dsp:spPr>
        <a:xfrm>
          <a:off x="0" y="22502"/>
          <a:ext cx="5112568" cy="319535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871F31-5779-4EAB-A4B5-4C203901F4CD}">
      <dsp:nvSpPr>
        <dsp:cNvPr id="0" name=""/>
        <dsp:cNvSpPr/>
      </dsp:nvSpPr>
      <dsp:spPr>
        <a:xfrm>
          <a:off x="649296" y="2227936"/>
          <a:ext cx="132926" cy="132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E93B4-EDB8-4597-9022-FC0611F869E8}">
      <dsp:nvSpPr>
        <dsp:cNvPr id="0" name=""/>
        <dsp:cNvSpPr/>
      </dsp:nvSpPr>
      <dsp:spPr>
        <a:xfrm>
          <a:off x="720077" y="2316902"/>
          <a:ext cx="1841746" cy="923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35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Строительство</a:t>
          </a:r>
          <a:endParaRPr lang="ru-RU" sz="1800" b="1" kern="1200" dirty="0"/>
        </a:p>
      </dsp:txBody>
      <dsp:txXfrm>
        <a:off x="720077" y="2316902"/>
        <a:ext cx="1841746" cy="923457"/>
      </dsp:txXfrm>
    </dsp:sp>
    <dsp:sp modelId="{2546294D-C53F-4DB6-B516-533F1649DE5C}">
      <dsp:nvSpPr>
        <dsp:cNvPr id="0" name=""/>
        <dsp:cNvSpPr/>
      </dsp:nvSpPr>
      <dsp:spPr>
        <a:xfrm>
          <a:off x="1822630" y="1359439"/>
          <a:ext cx="240290" cy="240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C8980-9D18-4C93-9255-16C9CE260A59}">
      <dsp:nvSpPr>
        <dsp:cNvPr id="0" name=""/>
        <dsp:cNvSpPr/>
      </dsp:nvSpPr>
      <dsp:spPr>
        <a:xfrm>
          <a:off x="1942775" y="1479584"/>
          <a:ext cx="1227016" cy="1738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325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Содержание</a:t>
          </a:r>
          <a:endParaRPr lang="ru-RU" sz="1500" b="1" kern="1200" dirty="0"/>
        </a:p>
      </dsp:txBody>
      <dsp:txXfrm>
        <a:off x="1942775" y="1479584"/>
        <a:ext cx="1227016" cy="1738273"/>
      </dsp:txXfrm>
    </dsp:sp>
    <dsp:sp modelId="{0D2A527D-F9DD-4873-9538-2CF861AF2FB5}">
      <dsp:nvSpPr>
        <dsp:cNvPr id="0" name=""/>
        <dsp:cNvSpPr/>
      </dsp:nvSpPr>
      <dsp:spPr>
        <a:xfrm>
          <a:off x="3233699" y="830927"/>
          <a:ext cx="332316" cy="332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705B2-4BE6-432D-A972-E75F67110091}">
      <dsp:nvSpPr>
        <dsp:cNvPr id="0" name=""/>
        <dsp:cNvSpPr/>
      </dsp:nvSpPr>
      <dsp:spPr>
        <a:xfrm>
          <a:off x="3381918" y="1003037"/>
          <a:ext cx="1635882" cy="2220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88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Реконструкция</a:t>
          </a:r>
          <a:endParaRPr lang="ru-RU" sz="1800" b="1" kern="1200" dirty="0"/>
        </a:p>
      </dsp:txBody>
      <dsp:txXfrm>
        <a:off x="3381918" y="1003037"/>
        <a:ext cx="1635882" cy="2220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&#1040;Goltsev-vko@mail.ru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30.jpe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image" Target="../media/image6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2.pn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19" Type="http://schemas.openxmlformats.org/officeDocument/2006/relationships/image" Target="../media/image31.png"/><Relationship Id="rId4" Type="http://schemas.openxmlformats.org/officeDocument/2006/relationships/image" Target="../media/image17.pn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1580" y="1916832"/>
            <a:ext cx="7812000" cy="1470025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ru-RU" sz="2400" dirty="0" smtClean="0"/>
              <a:t>Восточно-Казахстанский государственный технический университет имени </a:t>
            </a:r>
            <a:r>
              <a:rPr lang="ru-RU" sz="2400" dirty="0" err="1" smtClean="0"/>
              <a:t>Д.Серикбаева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Школа архитектуры, строительства и дизайна 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573016"/>
            <a:ext cx="8064028" cy="201622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700" b="1" dirty="0" smtClean="0">
                <a:solidFill>
                  <a:schemeClr val="tx1"/>
                </a:solidFill>
              </a:rPr>
              <a:t>Образовательная программа </a:t>
            </a:r>
          </a:p>
          <a:p>
            <a:pPr>
              <a:spcBef>
                <a:spcPts val="600"/>
              </a:spcBef>
            </a:pPr>
            <a:r>
              <a:rPr lang="ru-RU" sz="2700" b="1" dirty="0" smtClean="0">
                <a:solidFill>
                  <a:srgbClr val="C00000"/>
                </a:solidFill>
              </a:rPr>
              <a:t>«Диагностика и мониторинг автомобильных дорог» </a:t>
            </a:r>
          </a:p>
          <a:p>
            <a:pPr>
              <a:spcBef>
                <a:spcPts val="600"/>
              </a:spcBef>
            </a:pPr>
            <a:r>
              <a:rPr lang="ru-RU" sz="2700" b="1" dirty="0" smtClean="0">
                <a:solidFill>
                  <a:schemeClr val="tx1"/>
                </a:solidFill>
              </a:rPr>
              <a:t>Уровень подготовки:  </a:t>
            </a:r>
            <a:r>
              <a:rPr lang="ru-RU" sz="2700" b="1" dirty="0" smtClean="0">
                <a:solidFill>
                  <a:srgbClr val="C00000"/>
                </a:solidFill>
              </a:rPr>
              <a:t>Магистратура</a:t>
            </a:r>
          </a:p>
          <a:p>
            <a:pPr>
              <a:spcBef>
                <a:spcPts val="600"/>
              </a:spcBef>
            </a:pPr>
            <a:r>
              <a:rPr lang="ru-RU" sz="2800" b="1" dirty="0" smtClean="0">
                <a:solidFill>
                  <a:schemeClr val="tx1"/>
                </a:solidFill>
              </a:rPr>
              <a:t>Язык обучения: русский, казахский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endParaRPr lang="ru-RU" sz="27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user\AppData\Local\Temp\7zO8049E61A\логотип по направ-ю спец-тей Архитектура, дизайн и строительств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0"/>
            <a:ext cx="1158340" cy="1627773"/>
          </a:xfrm>
          <a:prstGeom prst="rect">
            <a:avLst/>
          </a:prstGeom>
          <a:noFill/>
        </p:spPr>
      </p:pic>
      <p:pic>
        <p:nvPicPr>
          <p:cNvPr id="1027" name="Picture 3" descr="C:\Users\user\AppData\Local\Temp\7zOCC2AE75B\логотип ВКГТУ им. Д. Серикбае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61962" cy="2006728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5661248"/>
            <a:ext cx="8640960" cy="993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068513" indent="-2068513"/>
            <a:r>
              <a:rPr lang="ru-RU" sz="2000" b="1" dirty="0" smtClean="0"/>
              <a:t>Руководитель ОП</a:t>
            </a:r>
            <a:r>
              <a:rPr lang="ru-RU" sz="2000" dirty="0" smtClean="0"/>
              <a:t>: </a:t>
            </a:r>
            <a:r>
              <a:rPr lang="ru-RU" sz="2000" dirty="0" err="1" smtClean="0"/>
              <a:t>Гольцев</a:t>
            </a:r>
            <a:r>
              <a:rPr lang="ru-RU" sz="2000" dirty="0" smtClean="0"/>
              <a:t> Анатолий Григорьевич, доцент школы архитектуры, строительства  и дизайна</a:t>
            </a:r>
          </a:p>
          <a:p>
            <a:pPr marL="2068513" indent="-2068513"/>
            <a:r>
              <a:rPr lang="ru-RU" sz="2000" b="1" dirty="0" smtClean="0"/>
              <a:t> Контакты руководителя ОП: </a:t>
            </a:r>
            <a:r>
              <a:rPr lang="ru-RU" sz="2000" u="sng" dirty="0" err="1" smtClean="0">
                <a:hlinkClick r:id="rId5"/>
              </a:rPr>
              <a:t>АGoltsev</a:t>
            </a:r>
            <a:r>
              <a:rPr lang="ru-RU" sz="2000" u="sng" dirty="0" smtClean="0">
                <a:hlinkClick r:id="rId5"/>
              </a:rPr>
              <a:t>-</a:t>
            </a:r>
            <a:r>
              <a:rPr lang="en-US" sz="2000" u="sng" dirty="0" err="1" smtClean="0">
                <a:hlinkClick r:id="rId5"/>
              </a:rPr>
              <a:t>vko</a:t>
            </a:r>
            <a:r>
              <a:rPr lang="ru-RU" sz="2000" u="sng" dirty="0" smtClean="0">
                <a:hlinkClick r:id="rId5"/>
              </a:rPr>
              <a:t>@</a:t>
            </a:r>
            <a:r>
              <a:rPr lang="en-US" sz="2000" u="sng" dirty="0" smtClean="0">
                <a:hlinkClick r:id="rId5"/>
              </a:rPr>
              <a:t>mail</a:t>
            </a:r>
            <a:r>
              <a:rPr lang="ru-RU" sz="2000" u="sng" dirty="0" smtClean="0">
                <a:hlinkClick r:id="rId5"/>
              </a:rPr>
              <a:t>.</a:t>
            </a:r>
            <a:r>
              <a:rPr lang="en-US" sz="2000" u="sng" dirty="0" err="1" smtClean="0">
                <a:hlinkClick r:id="rId5"/>
              </a:rPr>
              <a:t>ru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tengrinews.kz/files/1147/75/0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0" y="1772816"/>
            <a:ext cx="5968178" cy="41764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4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 программы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user\AppData\Local\Temp\7zO8049E61A\логотип по направ-ю спец-тей Архитектура, дизайн и строительств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58340" cy="1627773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179512" y="2276872"/>
          <a:ext cx="511256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Штриховая стрелка вправо 5"/>
          <p:cNvSpPr/>
          <p:nvPr/>
        </p:nvSpPr>
        <p:spPr>
          <a:xfrm rot="8340815">
            <a:off x="4958693" y="1920333"/>
            <a:ext cx="1323863" cy="57606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1124744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Автомобильные дороги республиканского значения</a:t>
            </a:r>
          </a:p>
          <a:p>
            <a:pPr>
              <a:buFont typeface="Wingdings" pitchFamily="2" charset="2"/>
              <a:buNone/>
            </a:pPr>
            <a:r>
              <a:rPr lang="ru-RU" sz="1400" dirty="0" smtClean="0"/>
              <a:t>     - </a:t>
            </a:r>
            <a:r>
              <a:rPr lang="ru-RU" sz="1600" b="1" dirty="0" smtClean="0">
                <a:solidFill>
                  <a:srgbClr val="C00000"/>
                </a:solidFill>
              </a:rPr>
              <a:t>23,70 тыс.км</a:t>
            </a:r>
          </a:p>
          <a:p>
            <a:r>
              <a:rPr lang="ru-RU" sz="1400" dirty="0" smtClean="0"/>
              <a:t>Автомобильные дороги местного значения</a:t>
            </a:r>
          </a:p>
          <a:p>
            <a:pPr>
              <a:buFont typeface="Wingdings" pitchFamily="2" charset="2"/>
              <a:buNone/>
            </a:pPr>
            <a:r>
              <a:rPr lang="ru-RU" sz="1400" dirty="0" smtClean="0"/>
              <a:t>     - </a:t>
            </a:r>
            <a:r>
              <a:rPr lang="ru-RU" sz="1600" b="1" dirty="0" smtClean="0">
                <a:solidFill>
                  <a:srgbClr val="C00000"/>
                </a:solidFill>
              </a:rPr>
              <a:t>72,83 тыс.км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1547664" y="2204864"/>
            <a:ext cx="576064" cy="151216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339752" y="5934670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</a:t>
            </a:r>
            <a:r>
              <a:rPr lang="ru-RU" sz="1600" b="1" dirty="0" smtClean="0">
                <a:solidFill>
                  <a:srgbClr val="C00000"/>
                </a:solidFill>
              </a:rPr>
              <a:t> 2025 </a:t>
            </a:r>
            <a:r>
              <a:rPr lang="ru-RU" dirty="0" smtClean="0"/>
              <a:t>года</a:t>
            </a:r>
            <a:r>
              <a:rPr lang="ru-RU" sz="1600" b="1" dirty="0" smtClean="0">
                <a:solidFill>
                  <a:srgbClr val="C00000"/>
                </a:solidFill>
              </a:rPr>
              <a:t> 6,6 тыс. км республиканских,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30 тыс. км местных автодорог </a:t>
            </a:r>
            <a:r>
              <a:rPr lang="ru-RU" dirty="0" smtClean="0"/>
              <a:t>и улично-дорожной сети населенных пунктов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563888" y="3284984"/>
            <a:ext cx="144016" cy="252028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79512" y="5229200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</a:t>
            </a:r>
            <a:r>
              <a:rPr lang="ru-RU" sz="1600" b="1" dirty="0" smtClean="0">
                <a:solidFill>
                  <a:srgbClr val="C00000"/>
                </a:solidFill>
              </a:rPr>
              <a:t> 2025 </a:t>
            </a:r>
            <a:r>
              <a:rPr lang="ru-RU" dirty="0" smtClean="0"/>
              <a:t>года</a:t>
            </a:r>
            <a:r>
              <a:rPr lang="ru-RU" sz="1600" b="1" dirty="0" smtClean="0">
                <a:solidFill>
                  <a:srgbClr val="C00000"/>
                </a:solidFill>
              </a:rPr>
              <a:t> 1,4 тыс. км</a:t>
            </a:r>
            <a:endParaRPr lang="ru-RU" dirty="0" smtClean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899592" y="4581128"/>
            <a:ext cx="72008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245678" y="692696"/>
            <a:ext cx="2594002" cy="2594685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b="1" dirty="0" smtClean="0"/>
              <a:t>Изыскания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b="1" dirty="0" smtClean="0"/>
              <a:t>Контроль качества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b="1" dirty="0" smtClean="0"/>
              <a:t>Диагностика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b="1" dirty="0" smtClean="0"/>
              <a:t>Мониторинг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b="1" dirty="0" smtClean="0"/>
              <a:t>Паспортизация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b="1" dirty="0" smtClean="0"/>
              <a:t>Управление дорожными активами</a:t>
            </a:r>
            <a:endParaRPr lang="ru-RU" b="1" dirty="0"/>
          </a:p>
        </p:txBody>
      </p:sp>
      <p:sp>
        <p:nvSpPr>
          <p:cNvPr id="26" name="Штриховая стрелка вправо 25"/>
          <p:cNvSpPr/>
          <p:nvPr/>
        </p:nvSpPr>
        <p:spPr>
          <a:xfrm rot="5400000">
            <a:off x="6880748" y="3857763"/>
            <a:ext cx="1323863" cy="61035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244879" y="4941168"/>
            <a:ext cx="2595600" cy="904863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ТРЕБУЮТСЯ СПЕЦИАЛИСТЫ!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028384" cy="7969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Образовательной программы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user\AppData\Local\Temp\7zO8049E61A\логотип по направ-ю спец-тей Архитектура, дизайн и строительств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58340" cy="162777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259632" y="692696"/>
            <a:ext cx="7632848" cy="142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539750" algn="just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формирование образовательной среды, благоприятной для профессионального становления и интеллектуального развития специалиста, умеющего проявлять функциональную грамотность и конкурентоспособность в профессиональной ситуации.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717032"/>
            <a:ext cx="8712968" cy="176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9013" algn="just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</a:pPr>
            <a:r>
              <a:rPr lang="ru-RU" sz="2000" dirty="0" smtClean="0">
                <a:ea typeface="Times New Roman" pitchFamily="18" charset="0"/>
                <a:cs typeface="Times New Roman" pitchFamily="18" charset="0"/>
              </a:rPr>
              <a:t>освоение методик проведения мониторинга дорог и дорожных объектов, основанного на современных методах получения, обработки, анализа и представления пространственных данных, для принятия более обоснованных решений по строительству, реконструкции, ремонту и содержанию дорог. </a:t>
            </a:r>
          </a:p>
        </p:txBody>
      </p:sp>
      <p:sp>
        <p:nvSpPr>
          <p:cNvPr id="18442" name="AutoShape 10" descr="Студенческие общежития ВКГТУ им. Д. Серикбае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4" name="AutoShape 12" descr="Студенческие общежития ВКГТУ им. Д. Серикбае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6" name="AutoShape 14" descr="Студенческие общежития ВКГТУ им. Д. Серикбае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0" y="2060848"/>
            <a:ext cx="9144000" cy="1548000"/>
            <a:chOff x="0" y="2132856"/>
            <a:chExt cx="9144000" cy="1548000"/>
          </a:xfrm>
        </p:grpSpPr>
        <p:pic>
          <p:nvPicPr>
            <p:cNvPr id="18434" name="Picture 2" descr="https://www.ektu.kz/news/2018.02.05/DSC_307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132856"/>
              <a:ext cx="2887020" cy="1548000"/>
            </a:xfrm>
            <a:prstGeom prst="rect">
              <a:avLst/>
            </a:prstGeom>
            <a:noFill/>
          </p:spPr>
        </p:pic>
        <p:pic>
          <p:nvPicPr>
            <p:cNvPr id="18438" name="Picture 6" descr="http://oreluniver.ru/file/chair/sad/science/RRRSS-RRRRSS1.jpg"/>
            <p:cNvPicPr>
              <a:picLocks noChangeAspect="1" noChangeArrowheads="1"/>
            </p:cNvPicPr>
            <p:nvPr/>
          </p:nvPicPr>
          <p:blipFill>
            <a:blip r:embed="rId5" cstate="print"/>
            <a:srcRect t="800" r="55526" b="72000"/>
            <a:stretch>
              <a:fillRect/>
            </a:stretch>
          </p:blipFill>
          <p:spPr bwMode="auto">
            <a:xfrm>
              <a:off x="2051720" y="2132856"/>
              <a:ext cx="2048823" cy="1548000"/>
            </a:xfrm>
            <a:prstGeom prst="rect">
              <a:avLst/>
            </a:prstGeom>
            <a:noFill/>
          </p:spPr>
        </p:pic>
        <p:pic>
          <p:nvPicPr>
            <p:cNvPr id="18450" name="Picture 18" descr="Международное сотрудничество"/>
            <p:cNvPicPr>
              <a:picLocks noChangeAspect="1" noChangeArrowheads="1"/>
            </p:cNvPicPr>
            <p:nvPr/>
          </p:nvPicPr>
          <p:blipFill>
            <a:blip r:embed="rId6" cstate="print"/>
            <a:srcRect l="5241"/>
            <a:stretch>
              <a:fillRect/>
            </a:stretch>
          </p:blipFill>
          <p:spPr bwMode="auto">
            <a:xfrm>
              <a:off x="3419872" y="2132856"/>
              <a:ext cx="2603684" cy="1548000"/>
            </a:xfrm>
            <a:prstGeom prst="rect">
              <a:avLst/>
            </a:prstGeom>
            <a:noFill/>
          </p:spPr>
        </p:pic>
        <p:pic>
          <p:nvPicPr>
            <p:cNvPr id="18440" name="Picture 8" descr="Активные студенты ВКГТУ(СДИ) | ВКонтакте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52120" y="2132856"/>
              <a:ext cx="1548000" cy="1548000"/>
            </a:xfrm>
            <a:prstGeom prst="rect">
              <a:avLst/>
            </a:prstGeom>
            <a:noFill/>
          </p:spPr>
        </p:pic>
        <p:pic>
          <p:nvPicPr>
            <p:cNvPr id="18452" name="Picture 20" descr="Научная библиотека ВКГТУ"/>
            <p:cNvPicPr>
              <a:picLocks noChangeAspect="1" noChangeArrowheads="1"/>
            </p:cNvPicPr>
            <p:nvPr/>
          </p:nvPicPr>
          <p:blipFill>
            <a:blip r:embed="rId8" cstate="print"/>
            <a:srcRect r="14794"/>
            <a:stretch>
              <a:fillRect/>
            </a:stretch>
          </p:blipFill>
          <p:spPr bwMode="auto">
            <a:xfrm>
              <a:off x="7164288" y="2132856"/>
              <a:ext cx="1979712" cy="1548000"/>
            </a:xfrm>
            <a:prstGeom prst="rect">
              <a:avLst/>
            </a:prstGeom>
            <a:noFill/>
          </p:spPr>
        </p:pic>
      </p:grpSp>
      <p:sp>
        <p:nvSpPr>
          <p:cNvPr id="19" name="Овал 18"/>
          <p:cNvSpPr/>
          <p:nvPr/>
        </p:nvSpPr>
        <p:spPr>
          <a:xfrm>
            <a:off x="1187624" y="476672"/>
            <a:ext cx="576064" cy="576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1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67544" y="3645024"/>
            <a:ext cx="576064" cy="576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0" y="5381625"/>
            <a:ext cx="9144000" cy="1440160"/>
            <a:chOff x="0" y="5381625"/>
            <a:chExt cx="9144000" cy="1440160"/>
          </a:xfrm>
        </p:grpSpPr>
        <p:pic>
          <p:nvPicPr>
            <p:cNvPr id="2050" name="Picture 2" descr="Комплексная дорожная лаборатория «Трасса»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5381625"/>
              <a:ext cx="3019355" cy="1440000"/>
            </a:xfrm>
            <a:prstGeom prst="rect">
              <a:avLst/>
            </a:prstGeom>
            <a:noFill/>
          </p:spPr>
        </p:pic>
        <p:pic>
          <p:nvPicPr>
            <p:cNvPr id="2052" name="Picture 4" descr="Комплексная дорожная лаборатория «Трасса»"/>
            <p:cNvPicPr>
              <a:picLocks noChangeAspect="1" noChangeArrowheads="1"/>
            </p:cNvPicPr>
            <p:nvPr/>
          </p:nvPicPr>
          <p:blipFill>
            <a:blip r:embed="rId10" cstate="print"/>
            <a:srcRect b="17378"/>
            <a:stretch>
              <a:fillRect/>
            </a:stretch>
          </p:blipFill>
          <p:spPr bwMode="auto">
            <a:xfrm>
              <a:off x="2987824" y="5381625"/>
              <a:ext cx="2628900" cy="1440160"/>
            </a:xfrm>
            <a:prstGeom prst="rect">
              <a:avLst/>
            </a:prstGeom>
            <a:noFill/>
          </p:spPr>
        </p:pic>
        <p:pic>
          <p:nvPicPr>
            <p:cNvPr id="22" name="Рисунок 13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220072" y="5381625"/>
              <a:ext cx="2560922" cy="14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7" descr="Беспилотники и дроны в медицине"/>
            <p:cNvPicPr>
              <a:picLocks noChangeAspect="1" noChangeArrowheads="1"/>
            </p:cNvPicPr>
            <p:nvPr/>
          </p:nvPicPr>
          <p:blipFill>
            <a:blip r:embed="rId12" cstate="print"/>
            <a:srcRect l="5891" r="17525"/>
            <a:stretch>
              <a:fillRect/>
            </a:stretch>
          </p:blipFill>
          <p:spPr bwMode="auto">
            <a:xfrm>
              <a:off x="7271792" y="5381625"/>
              <a:ext cx="1872208" cy="1440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611560" y="6021288"/>
            <a:ext cx="7992888" cy="646331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Программное обеспечение для обработки "Титул 2005", </a:t>
            </a:r>
            <a:r>
              <a:rPr lang="ru-RU" dirty="0" err="1" smtClean="0"/>
              <a:t>Revit</a:t>
            </a:r>
            <a:r>
              <a:rPr lang="ru-RU" dirty="0" smtClean="0"/>
              <a:t> и программы связанные с BIM-проектированием, </a:t>
            </a:r>
            <a:r>
              <a:rPr lang="ru-RU" dirty="0" err="1" smtClean="0"/>
              <a:t>AutoCAD</a:t>
            </a:r>
            <a:r>
              <a:rPr lang="ru-RU" dirty="0" smtClean="0"/>
              <a:t> (Компас), SCAD и др.</a:t>
            </a:r>
            <a:endParaRPr lang="ru-RU" dirty="0"/>
          </a:p>
        </p:txBody>
      </p:sp>
      <p:pic>
        <p:nvPicPr>
          <p:cNvPr id="16" name="Рисунок 5"/>
          <p:cNvPicPr>
            <a:picLocks noChangeAspect="1" noChangeArrowheads="1"/>
          </p:cNvPicPr>
          <p:nvPr/>
        </p:nvPicPr>
        <p:blipFill>
          <a:blip r:embed="rId3" cstate="print"/>
          <a:srcRect l="6253" t="7697" r="13416" b="9065"/>
          <a:stretch>
            <a:fillRect/>
          </a:stretch>
        </p:blipFill>
        <p:spPr bwMode="auto">
          <a:xfrm>
            <a:off x="5724128" y="2996952"/>
            <a:ext cx="2430165" cy="153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6"/>
          <p:cNvPicPr>
            <a:picLocks noChangeAspect="1" noChangeArrowheads="1"/>
          </p:cNvPicPr>
          <p:nvPr/>
        </p:nvPicPr>
        <p:blipFill>
          <a:blip r:embed="rId4" cstate="print"/>
          <a:srcRect l="27856" t="6516" r="27841" b="36720"/>
          <a:stretch>
            <a:fillRect/>
          </a:stretch>
        </p:blipFill>
        <p:spPr bwMode="auto">
          <a:xfrm>
            <a:off x="7919616" y="4077072"/>
            <a:ext cx="1224384" cy="881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69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база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user\AppData\Local\Temp\7zO8049E61A\логотип по направ-ю спец-тей Архитектура, дизайн и строительств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158340" cy="1627773"/>
          </a:xfrm>
          <a:prstGeom prst="rect">
            <a:avLst/>
          </a:prstGeom>
          <a:noFill/>
        </p:spPr>
      </p:pic>
      <p:sp>
        <p:nvSpPr>
          <p:cNvPr id="1039" name="AutoShape 15" descr="Национальный центр качества дорожных активов по Павлодарской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Национальный центр качества дорожных активов по Павлодарской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835696" y="764704"/>
            <a:ext cx="547260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Оборудование лабораторий:</a:t>
            </a:r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572000" y="1124744"/>
            <a:ext cx="0" cy="144016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339752" y="1268760"/>
            <a:ext cx="4392488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2339752" y="1268760"/>
            <a:ext cx="0" cy="288032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732240" y="1268760"/>
            <a:ext cx="0" cy="288032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395536" y="1628800"/>
            <a:ext cx="3888432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Сектор автомобильных дорог и механики грунтов лаборатории строительных технологий и материалов Учебно-производственного центра FUTURUM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716016" y="1628800"/>
            <a:ext cx="3888432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Мобильная и стационарная лаборатории контроля качества автодорог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339752" y="2708920"/>
            <a:ext cx="0" cy="288032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732240" y="2708920"/>
            <a:ext cx="0" cy="288032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rcRect b="5008"/>
          <a:stretch>
            <a:fillRect/>
          </a:stretch>
        </p:blipFill>
        <p:spPr bwMode="auto">
          <a:xfrm>
            <a:off x="7596336" y="3933056"/>
            <a:ext cx="864096" cy="10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3933056"/>
            <a:ext cx="1459005" cy="10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 descr="Похожее изображение"/>
          <p:cNvPicPr>
            <a:picLocks noChangeAspect="1" noChangeArrowheads="1"/>
          </p:cNvPicPr>
          <p:nvPr/>
        </p:nvPicPr>
        <p:blipFill>
          <a:blip r:embed="rId8" cstate="print"/>
          <a:srcRect b="4015"/>
          <a:stretch>
            <a:fillRect/>
          </a:stretch>
        </p:blipFill>
        <p:spPr bwMode="auto">
          <a:xfrm>
            <a:off x="5220072" y="3933056"/>
            <a:ext cx="830046" cy="109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835696" y="5445224"/>
            <a:ext cx="547260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Информационные ресурсы: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1" name="Рисунок 4"/>
          <p:cNvPicPr>
            <a:picLocks noChangeAspect="1"/>
          </p:cNvPicPr>
          <p:nvPr/>
        </p:nvPicPr>
        <p:blipFill>
          <a:blip r:embed="rId9" cstate="print"/>
          <a:srcRect l="13002" t="493" r="13989" b="15941"/>
          <a:stretch>
            <a:fillRect/>
          </a:stretch>
        </p:blipFill>
        <p:spPr bwMode="auto">
          <a:xfrm>
            <a:off x="4427984" y="3140968"/>
            <a:ext cx="1304900" cy="84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5"/>
          <p:cNvPicPr>
            <a:picLocks noChangeAspect="1"/>
          </p:cNvPicPr>
          <p:nvPr/>
        </p:nvPicPr>
        <p:blipFill>
          <a:blip r:embed="rId10" cstate="print"/>
          <a:srcRect l="6601" t="22701" r="12199" b="18500"/>
          <a:stretch>
            <a:fillRect/>
          </a:stretch>
        </p:blipFill>
        <p:spPr bwMode="auto">
          <a:xfrm>
            <a:off x="7921203" y="2780928"/>
            <a:ext cx="1222797" cy="118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D:\EXCELENT CENTER строительных технологий\Реклама и оформление\Фото лаборатории для банера\IMG_4805.JPG"/>
          <p:cNvPicPr/>
          <p:nvPr/>
        </p:nvPicPr>
        <p:blipFill>
          <a:blip r:embed="rId11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23529" y="2996952"/>
            <a:ext cx="1872208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D:\EXCELENT CENTER строительных технологий\Реклама и оформление\Фото лаборатории для банера\2M7A0504.JPG"/>
          <p:cNvPicPr/>
          <p:nvPr/>
        </p:nvPicPr>
        <p:blipFill>
          <a:blip r:embed="rId1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96952"/>
            <a:ext cx="1920239" cy="12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D:\EXCELENT CENTER строительных технологий\Реклама и оформление\Фото лаборатории для банера\2M7A0511.JPG"/>
          <p:cNvPicPr/>
          <p:nvPr/>
        </p:nvPicPr>
        <p:blipFill>
          <a:blip r:embed="rId1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1088"/>
            <a:ext cx="2255520" cy="12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3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850000"/>
            <a:ext cx="1728852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http://rdt.ru/system/files/catalog/Lineynyy-grafic-tes_b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20926" y="5850000"/>
            <a:ext cx="1860922" cy="1008000"/>
          </a:xfrm>
          <a:prstGeom prst="rect">
            <a:avLst/>
          </a:prstGeom>
          <a:noFill/>
        </p:spPr>
      </p:pic>
      <p:pic>
        <p:nvPicPr>
          <p:cNvPr id="2050" name="Picture 2" descr="isicad: Autodesk о BIM автомобильных дорог: мифы и реальность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73922" y="5850000"/>
            <a:ext cx="1358154" cy="1008000"/>
          </a:xfrm>
          <a:prstGeom prst="rect">
            <a:avLst/>
          </a:prstGeom>
          <a:noFill/>
        </p:spPr>
      </p:pic>
      <p:pic>
        <p:nvPicPr>
          <p:cNvPr id="2052" name="Picture 4" descr="BIM для дорог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224150" y="5850000"/>
            <a:ext cx="2272199" cy="1008000"/>
          </a:xfrm>
          <a:prstGeom prst="rect">
            <a:avLst/>
          </a:prstGeom>
          <a:noFill/>
        </p:spPr>
      </p:pic>
      <p:sp>
        <p:nvSpPr>
          <p:cNvPr id="2054" name="AutoShape 6" descr="SCAD Office - программный комплекс для расчета конструкц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Госэкспертиза. Государственная вневедомственная экспертиза проектов"/>
          <p:cNvPicPr>
            <a:picLocks noChangeAspect="1" noChangeArrowheads="1"/>
          </p:cNvPicPr>
          <p:nvPr/>
        </p:nvPicPr>
        <p:blipFill>
          <a:blip r:embed="rId18" cstate="print"/>
          <a:srcRect t="22658" b="15035"/>
          <a:stretch>
            <a:fillRect/>
          </a:stretch>
        </p:blipFill>
        <p:spPr bwMode="auto">
          <a:xfrm>
            <a:off x="7588422" y="5850000"/>
            <a:ext cx="1555578" cy="1008000"/>
          </a:xfrm>
          <a:prstGeom prst="rect">
            <a:avLst/>
          </a:prstGeom>
          <a:noFill/>
        </p:spPr>
      </p:pic>
      <p:pic>
        <p:nvPicPr>
          <p:cNvPr id="34" name="Picture 2" descr="Картинки по запросу Система подповерхностного зондирования на основе георадара «ОКО»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355976" y="4077072"/>
            <a:ext cx="1295822" cy="122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69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Партнеры ВКГТУ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user\AppData\Local\Temp\7zO8049E61A\логотип по направ-ю спец-тей Архитектура, дизайн и строительств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58340" cy="16277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980728"/>
            <a:ext cx="3724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smtClean="0">
                <a:ea typeface="Times New Roman" pitchFamily="18" charset="0"/>
                <a:cs typeface="Times New Roman" pitchFamily="18" charset="0"/>
              </a:rPr>
              <a:t>Международные вузы-партнеры: </a:t>
            </a:r>
            <a:endParaRPr lang="ru-RU" sz="1050" dirty="0" smtClean="0">
              <a:cs typeface="Arial" pitchFamily="34" charset="0"/>
            </a:endParaRPr>
          </a:p>
        </p:txBody>
      </p:sp>
      <p:pic>
        <p:nvPicPr>
          <p:cNvPr id="1027" name="Picture 3" descr="Московский автомобильно-дорожный государственный технический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0696" y="1646804"/>
            <a:ext cx="1491630" cy="1116000"/>
          </a:xfrm>
          <a:prstGeom prst="rect">
            <a:avLst/>
          </a:prstGeom>
          <a:noFill/>
        </p:spPr>
      </p:pic>
      <p:pic>
        <p:nvPicPr>
          <p:cNvPr id="1029" name="Picture 5" descr="МАДИ | intalent.pr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5" y="1664804"/>
            <a:ext cx="1298361" cy="1080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66640" y="2780928"/>
            <a:ext cx="4014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Московский автомобильно-дорожный государственный технический университет, Москва, РФ</a:t>
            </a:r>
            <a:endParaRPr lang="ru-RU" sz="1400" dirty="0" smtClean="0"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6640" y="4653136"/>
            <a:ext cx="4014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Сибирский государственный университет путей сообщения, г. Новосибирск, РФ</a:t>
            </a:r>
          </a:p>
        </p:txBody>
      </p:sp>
      <p:pic>
        <p:nvPicPr>
          <p:cNvPr id="1033" name="Picture 9" descr="Спортивные мероприятия кафедры - Сибирский государственный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3854" y="3573016"/>
            <a:ext cx="1839765" cy="10800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785742" y="980728"/>
            <a:ext cx="2162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err="1" smtClean="0">
                <a:ea typeface="Times New Roman" pitchFamily="18" charset="0"/>
                <a:cs typeface="Times New Roman" pitchFamily="18" charset="0"/>
              </a:rPr>
              <a:t>Бизнес-партнеры</a:t>
            </a:r>
            <a:r>
              <a:rPr lang="ru-RU" b="1" dirty="0" smtClean="0">
                <a:ea typeface="Times New Roman" pitchFamily="18" charset="0"/>
                <a:cs typeface="Times New Roman" pitchFamily="18" charset="0"/>
              </a:rPr>
              <a:t>: :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444208" y="1772817"/>
            <a:ext cx="25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Управление пассажирского транспорта  и автомобильных дорог Восточно-Казахстанской области </a:t>
            </a:r>
          </a:p>
        </p:txBody>
      </p:sp>
      <p:pic>
        <p:nvPicPr>
          <p:cNvPr id="1035" name="Picture 11" descr="epirgo-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206" y="1700808"/>
            <a:ext cx="952500" cy="981076"/>
          </a:xfrm>
          <a:prstGeom prst="rect">
            <a:avLst/>
          </a:prstGeom>
          <a:noFill/>
        </p:spPr>
      </p:pic>
      <p:pic>
        <p:nvPicPr>
          <p:cNvPr id="1037" name="Picture 13" descr="ҚазАвтоЖол перешел на латиницу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34392" y="2852936"/>
            <a:ext cx="1152128" cy="71108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6444208" y="2992624"/>
            <a:ext cx="25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ВКФ АО «НК </a:t>
            </a:r>
            <a:r>
              <a:rPr lang="ru-RU" sz="1400" dirty="0" err="1" smtClean="0">
                <a:ea typeface="Times New Roman" pitchFamily="18" charset="0"/>
                <a:cs typeface="Times New Roman" pitchFamily="18" charset="0"/>
              </a:rPr>
              <a:t>ҚазАвтоЖол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444208" y="3774232"/>
            <a:ext cx="25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РГП «Национальный центр качества дорожных активов»</a:t>
            </a:r>
            <a:endParaRPr lang="ru-RU" sz="1400" dirty="0" smtClean="0"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39" name="AutoShape 15" descr="Национальный центр качества дорожных активов по Павлодарской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Национальный центр качества дорожных активов по Павлодарской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92080" y="3501008"/>
            <a:ext cx="103675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Стрелка вниз 27"/>
          <p:cNvSpPr/>
          <p:nvPr/>
        </p:nvSpPr>
        <p:spPr>
          <a:xfrm>
            <a:off x="2293716" y="5301208"/>
            <a:ext cx="36004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6687108" y="4869160"/>
            <a:ext cx="36004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053700" y="5949280"/>
            <a:ext cx="28400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Ведущие лекторы ОП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Стажировки обучающихся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508104" y="5949280"/>
            <a:ext cx="25716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Прохождение практики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Трудоустройство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270</Words>
  <Application>Microsoft Office PowerPoint</Application>
  <PresentationFormat>Экран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Восточно-Казахстанский государственный технический университет имени Д.Серикбаева  Школа архитектуры, строительства и дизайна </vt:lpstr>
      <vt:lpstr>Актуальность программы</vt:lpstr>
      <vt:lpstr>Цели Образовательной программы</vt:lpstr>
      <vt:lpstr>Образовательная база </vt:lpstr>
      <vt:lpstr>Партнеры ВКГТУ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Альфия Закимова</dc:creator>
  <cp:lastModifiedBy>admin</cp:lastModifiedBy>
  <cp:revision>62</cp:revision>
  <dcterms:modified xsi:type="dcterms:W3CDTF">2020-04-28T12:13:06Z</dcterms:modified>
</cp:coreProperties>
</file>